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63" r:id="rId3"/>
    <p:sldId id="264" r:id="rId4"/>
    <p:sldId id="265" r:id="rId5"/>
    <p:sldId id="267" r:id="rId6"/>
    <p:sldId id="269" r:id="rId7"/>
    <p:sldId id="257" r:id="rId8"/>
    <p:sldId id="261" r:id="rId9"/>
    <p:sldId id="262" r:id="rId10"/>
    <p:sldId id="270" r:id="rId11"/>
    <p:sldId id="271" r:id="rId12"/>
    <p:sldId id="273" r:id="rId13"/>
    <p:sldId id="258" r:id="rId14"/>
    <p:sldId id="266" r:id="rId15"/>
    <p:sldId id="274" r:id="rId16"/>
    <p:sldId id="281" r:id="rId17"/>
    <p:sldId id="282" r:id="rId18"/>
    <p:sldId id="283" r:id="rId19"/>
    <p:sldId id="259" r:id="rId20"/>
    <p:sldId id="275" r:id="rId21"/>
    <p:sldId id="276" r:id="rId22"/>
    <p:sldId id="277" r:id="rId23"/>
    <p:sldId id="278" r:id="rId24"/>
    <p:sldId id="279" r:id="rId25"/>
    <p:sldId id="260" r:id="rId26"/>
    <p:sldId id="268" r:id="rId27"/>
    <p:sldId id="272" r:id="rId28"/>
    <p:sldId id="285" r:id="rId29"/>
    <p:sldId id="284" r:id="rId30"/>
    <p:sldId id="286" r:id="rId31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0" autoAdjust="0"/>
    <p:restoredTop sz="95278" autoAdjust="0"/>
  </p:normalViewPr>
  <p:slideViewPr>
    <p:cSldViewPr snapToGrid="0">
      <p:cViewPr varScale="1">
        <p:scale>
          <a:sx n="59" d="100"/>
          <a:sy n="59" d="100"/>
        </p:scale>
        <p:origin x="17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BED16-1974-4F9D-B38E-D42E7FD91136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21A99-509A-498D-BFE9-FB47D76B82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996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21A99-509A-498D-BFE9-FB47D76B8267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563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60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628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802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470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404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614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847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028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5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096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69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C4DC5-5E73-40BF-B232-0B171DCAE2D5}" type="datetimeFigureOut">
              <a:rPr lang="it-IT" smtClean="0"/>
              <a:t>20/05/2018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6083A-2E6A-4568-BD58-8E3F7E87E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171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M</a:t>
            </a:r>
            <a:r>
              <a:rPr lang="it-IT" dirty="0" smtClean="0">
                <a:solidFill>
                  <a:schemeClr val="tx1"/>
                </a:solidFill>
              </a:rPr>
              <a:t>atematico </a:t>
            </a:r>
            <a:r>
              <a:rPr lang="it-IT" dirty="0">
                <a:solidFill>
                  <a:schemeClr val="tx1"/>
                </a:solidFill>
              </a:rPr>
              <a:t>e fisico </a:t>
            </a:r>
            <a:r>
              <a:rPr lang="it-IT" dirty="0" smtClean="0">
                <a:solidFill>
                  <a:schemeClr val="tx1"/>
                </a:solidFill>
              </a:rPr>
              <a:t>inglese che definì </a:t>
            </a:r>
            <a:r>
              <a:rPr lang="it-IT" dirty="0">
                <a:solidFill>
                  <a:schemeClr val="tx1"/>
                </a:solidFill>
              </a:rPr>
              <a:t>la legge della gravitazione universale</a:t>
            </a:r>
            <a:r>
              <a:rPr lang="it-IT" dirty="0"/>
              <a:t>.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ISAAC NEWTON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397328"/>
            <a:ext cx="4320000" cy="4320000"/>
          </a:xfrm>
          <a:prstGeom prst="rect">
            <a:avLst/>
          </a:prstGeom>
        </p:spPr>
      </p:pic>
      <p:sp>
        <p:nvSpPr>
          <p:cNvPr id="3" name="Ovale 2"/>
          <p:cNvSpPr/>
          <p:nvPr/>
        </p:nvSpPr>
        <p:spPr>
          <a:xfrm>
            <a:off x="1287535" y="1397328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738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Matematica </a:t>
            </a:r>
            <a:r>
              <a:rPr lang="it-IT" sz="1600" dirty="0" smtClean="0">
                <a:solidFill>
                  <a:schemeClr val="tx1"/>
                </a:solidFill>
              </a:rPr>
              <a:t>inglese che elaborò il primo algoritmo della storia venendo quindi ricordata come prima </a:t>
            </a:r>
            <a:r>
              <a:rPr lang="it-IT" sz="1600" dirty="0">
                <a:solidFill>
                  <a:schemeClr val="tx1"/>
                </a:solidFill>
              </a:rPr>
              <a:t>programmatrice di computer al </a:t>
            </a:r>
            <a:r>
              <a:rPr lang="it-IT" sz="1600" dirty="0" smtClean="0">
                <a:solidFill>
                  <a:schemeClr val="tx1"/>
                </a:solidFill>
              </a:rPr>
              <a:t>mondo</a:t>
            </a:r>
            <a:endParaRPr lang="it-IT" sz="1600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dirty="0" smtClean="0">
                <a:solidFill>
                  <a:schemeClr val="tx1"/>
                </a:solidFill>
              </a:rPr>
              <a:t>ADA LOVELACE</a:t>
            </a:r>
            <a:endParaRPr lang="it-IT" sz="40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67393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071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 dirty="0" smtClean="0">
              <a:solidFill>
                <a:schemeClr val="tx1"/>
              </a:solidFill>
              <a:latin typeface="Antique Olive Compact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17enne </a:t>
            </a:r>
            <a:r>
              <a:rPr lang="it-IT" sz="2000" dirty="0">
                <a:solidFill>
                  <a:schemeClr val="tx1"/>
                </a:solidFill>
              </a:rPr>
              <a:t>statunitense </a:t>
            </a:r>
            <a:r>
              <a:rPr lang="it-IT" sz="2000" dirty="0" smtClean="0">
                <a:solidFill>
                  <a:schemeClr val="tx1"/>
                </a:solidFill>
              </a:rPr>
              <a:t>che ha </a:t>
            </a:r>
            <a:r>
              <a:rPr lang="it-IT" sz="2000" dirty="0">
                <a:solidFill>
                  <a:schemeClr val="tx1"/>
                </a:solidFill>
              </a:rPr>
              <a:t>creato </a:t>
            </a:r>
            <a:r>
              <a:rPr lang="it-IT" sz="2000" dirty="0" smtClean="0">
                <a:solidFill>
                  <a:schemeClr val="tx1"/>
                </a:solidFill>
              </a:rPr>
              <a:t>la prima torcia </a:t>
            </a:r>
            <a:r>
              <a:rPr lang="it-IT" sz="2000" dirty="0">
                <a:solidFill>
                  <a:schemeClr val="tx1"/>
                </a:solidFill>
              </a:rPr>
              <a:t>che si alimenta con la termoelettricità</a:t>
            </a:r>
          </a:p>
          <a:p>
            <a:pPr algn="ctr"/>
            <a:endParaRPr lang="it-IT" sz="1600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dirty="0" smtClean="0">
                <a:solidFill>
                  <a:schemeClr val="tx1"/>
                </a:solidFill>
                <a:latin typeface="Antique Olive Compact" pitchFamily="34" charset="0"/>
              </a:rPr>
              <a:t>ANN MAKOSINSKI</a:t>
            </a:r>
            <a:endParaRPr lang="it-IT" sz="40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61722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0639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  <a:latin typeface="Antique Olive Compact" pitchFamily="34" charset="0"/>
              </a:rPr>
              <a:t>Informatico americano, considerato l’ideatore di Internet</a:t>
            </a:r>
            <a:endParaRPr lang="it-IT" sz="2000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 pitchFamily="34" charset="0"/>
              </a:rPr>
              <a:t>LAWRENCE ROBERTS</a:t>
            </a:r>
            <a:endParaRPr lang="it-IT" sz="36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7061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051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Politico e attivista americano, leader del movimento per i diritti civili per gli afroamericani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/>
              </a:rPr>
              <a:t>MARTIN LUTHER KING</a:t>
            </a:r>
            <a:endParaRPr lang="it-IT" sz="28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e 12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313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6752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Attivista politica </a:t>
            </a:r>
            <a:r>
              <a:rPr lang="it-IT" sz="2000" dirty="0" smtClean="0">
                <a:solidFill>
                  <a:schemeClr val="tx1"/>
                </a:solidFill>
              </a:rPr>
              <a:t>pakistana per </a:t>
            </a:r>
            <a:r>
              <a:rPr lang="it-IT" sz="2000" dirty="0">
                <a:solidFill>
                  <a:schemeClr val="tx1"/>
                </a:solidFill>
              </a:rPr>
              <a:t>i diritti delle donne all’istruzione e all’autodeterminazione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MALALA YOUSAFZAI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e 13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6421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 P</a:t>
            </a:r>
            <a:r>
              <a:rPr lang="it-IT" dirty="0" smtClean="0">
                <a:solidFill>
                  <a:schemeClr val="tx1"/>
                </a:solidFill>
              </a:rPr>
              <a:t>olitico</a:t>
            </a:r>
            <a:r>
              <a:rPr lang="it-IT" dirty="0">
                <a:solidFill>
                  <a:schemeClr val="tx1"/>
                </a:solidFill>
              </a:rPr>
              <a:t> francese, </a:t>
            </a:r>
            <a:r>
              <a:rPr lang="it-IT" dirty="0" smtClean="0">
                <a:solidFill>
                  <a:schemeClr val="tx1"/>
                </a:solidFill>
              </a:rPr>
              <a:t>pronunciò la famosa dichiarazione del 9 maggio 1950 che avviò l’attuale processo di integrazione europea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ROBERT SCHUMAN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magine 1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79" y="126752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3" name="Ovale 12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0773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0938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Politico italiano che rivoluzionò la lotta alla mafia tramite l’introduzione del reato di associazione di tipo mafioso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PIO LA TORRE</a:t>
            </a:r>
            <a:endParaRPr lang="it-IT" sz="36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50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Politico sudafricano, lavorò </a:t>
            </a:r>
            <a:r>
              <a:rPr lang="it-IT" dirty="0">
                <a:solidFill>
                  <a:schemeClr val="tx1"/>
                </a:solidFill>
              </a:rPr>
              <a:t>per la risoluzione pacifica del regime di </a:t>
            </a:r>
            <a:r>
              <a:rPr lang="it-IT" dirty="0" smtClean="0">
                <a:solidFill>
                  <a:schemeClr val="tx1"/>
                </a:solidFill>
              </a:rPr>
              <a:t>apartheid gettando </a:t>
            </a:r>
            <a:r>
              <a:rPr lang="it-IT" dirty="0">
                <a:solidFill>
                  <a:schemeClr val="tx1"/>
                </a:solidFill>
              </a:rPr>
              <a:t>le basi per un nuovo Sudafrica </a:t>
            </a:r>
            <a:r>
              <a:rPr lang="it-IT" dirty="0" smtClean="0">
                <a:solidFill>
                  <a:schemeClr val="tx1"/>
                </a:solidFill>
              </a:rPr>
              <a:t>democratico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NELSON MANDELA</a:t>
            </a:r>
            <a:endParaRPr lang="it-IT" sz="36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172" y="1267396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357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Politica birmana che intraprese una lotta </a:t>
            </a:r>
            <a:r>
              <a:rPr lang="it-IT" dirty="0">
                <a:solidFill>
                  <a:schemeClr val="tx1"/>
                </a:solidFill>
              </a:rPr>
              <a:t>non violenta per la democrazia e i diritti </a:t>
            </a:r>
            <a:r>
              <a:rPr lang="it-IT" dirty="0" smtClean="0">
                <a:solidFill>
                  <a:schemeClr val="tx1"/>
                </a:solidFill>
              </a:rPr>
              <a:t>umani del suo popolo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AUNG SAN SUU KYI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6" descr="Risultati immagini per politic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5" y="7938557"/>
            <a:ext cx="1480739" cy="1480739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6752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616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Cantante e musicista americano, soprannominato il «Re </a:t>
            </a:r>
            <a:r>
              <a:rPr lang="it-IT" dirty="0">
                <a:solidFill>
                  <a:schemeClr val="tx1"/>
                </a:solidFill>
              </a:rPr>
              <a:t>del Rock and </a:t>
            </a:r>
            <a:r>
              <a:rPr lang="it-IT" dirty="0" err="1" smtClean="0">
                <a:solidFill>
                  <a:schemeClr val="tx1"/>
                </a:solidFill>
              </a:rPr>
              <a:t>Roll</a:t>
            </a:r>
            <a:r>
              <a:rPr lang="it-IT" dirty="0" smtClean="0">
                <a:solidFill>
                  <a:schemeClr val="tx1"/>
                </a:solidFill>
              </a:rPr>
              <a:t>» </a:t>
            </a:r>
            <a:r>
              <a:rPr lang="it-IT" dirty="0">
                <a:solidFill>
                  <a:schemeClr val="tx1"/>
                </a:solidFill>
              </a:rPr>
              <a:t>o </a:t>
            </a:r>
            <a:r>
              <a:rPr lang="it-IT" dirty="0" smtClean="0">
                <a:solidFill>
                  <a:schemeClr val="tx1"/>
                </a:solidFill>
              </a:rPr>
              <a:t>«The King» («Il Re»)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ELVIS PRESLEY</a:t>
            </a: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23324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9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Fisico e astronomo italiano, tramite i suoi studi sostenne il sistema </a:t>
            </a:r>
            <a:r>
              <a:rPr lang="it-IT" dirty="0" smtClean="0">
                <a:solidFill>
                  <a:schemeClr val="tx1"/>
                </a:solidFill>
              </a:rPr>
              <a:t>eliocentrico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GALILEO GALILEI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3" name="Immagin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397328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397328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49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Stilista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francese che rivoluzionò il </a:t>
            </a:r>
            <a:r>
              <a:rPr lang="it-IT" dirty="0">
                <a:solidFill>
                  <a:schemeClr val="tx1"/>
                </a:solidFill>
              </a:rPr>
              <a:t>concetto di femminilità </a:t>
            </a:r>
            <a:r>
              <a:rPr lang="it-IT" dirty="0" smtClean="0">
                <a:solidFill>
                  <a:schemeClr val="tx1"/>
                </a:solidFill>
              </a:rPr>
              <a:t>imponendosi come </a:t>
            </a:r>
            <a:r>
              <a:rPr lang="it-IT" dirty="0">
                <a:solidFill>
                  <a:schemeClr val="tx1"/>
                </a:solidFill>
              </a:rPr>
              <a:t>figura fondamentale del fashion </a:t>
            </a:r>
            <a:r>
              <a:rPr lang="it-IT" dirty="0" smtClean="0">
                <a:solidFill>
                  <a:schemeClr val="tx1"/>
                </a:solidFill>
              </a:rPr>
              <a:t>design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dirty="0" smtClean="0">
                <a:solidFill>
                  <a:schemeClr val="tx1"/>
                </a:solidFill>
                <a:latin typeface="Antique Olive Compact"/>
              </a:rPr>
              <a:t>COCO CHANEL</a:t>
            </a: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465" y="1249537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298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Fotografo</a:t>
            </a:r>
            <a:r>
              <a:rPr lang="it-IT" dirty="0">
                <a:solidFill>
                  <a:schemeClr val="tx1"/>
                </a:solidFill>
              </a:rPr>
              <a:t> francese, è considerato un pioniere del foto-giornalismo, tanto da meritare l'appellativo di </a:t>
            </a:r>
            <a:r>
              <a:rPr lang="it-IT" dirty="0" smtClean="0">
                <a:solidFill>
                  <a:schemeClr val="tx1"/>
                </a:solidFill>
              </a:rPr>
              <a:t>«occhio </a:t>
            </a:r>
            <a:r>
              <a:rPr lang="it-IT" dirty="0">
                <a:solidFill>
                  <a:schemeClr val="tx1"/>
                </a:solidFill>
              </a:rPr>
              <a:t>del </a:t>
            </a:r>
            <a:r>
              <a:rPr lang="it-IT" dirty="0" smtClean="0">
                <a:solidFill>
                  <a:schemeClr val="tx1"/>
                </a:solidFill>
              </a:rPr>
              <a:t>secolo</a:t>
            </a:r>
            <a:r>
              <a:rPr lang="it-IT" dirty="0" smtClean="0">
                <a:solidFill>
                  <a:schemeClr val="tx1"/>
                </a:solidFill>
              </a:rPr>
              <a:t>»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/>
              </a:rPr>
              <a:t>HENRI CARTIER-BRESSON</a:t>
            </a: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76513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7982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Danzatore che ha </a:t>
            </a:r>
            <a:r>
              <a:rPr lang="it-IT" sz="1600" dirty="0">
                <a:solidFill>
                  <a:schemeClr val="tx1"/>
                </a:solidFill>
              </a:rPr>
              <a:t>dato una svolta epocale alla danza classica valorizzando i ruoli maschili e abbattendo il muro tra balletto e danza moderna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dirty="0" smtClean="0">
                <a:solidFill>
                  <a:schemeClr val="tx1"/>
                </a:solidFill>
              </a:rPr>
              <a:t>RUDOLF  NUREYEV</a:t>
            </a:r>
            <a:endParaRPr lang="it-IT" sz="4000" b="1" dirty="0">
              <a:solidFill>
                <a:schemeClr val="tx1"/>
              </a:solidFill>
            </a:endParaRP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70438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16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Artista della Pop Art, ha </a:t>
            </a:r>
            <a:r>
              <a:rPr lang="it-IT" dirty="0">
                <a:solidFill>
                  <a:schemeClr val="tx1"/>
                </a:solidFill>
              </a:rPr>
              <a:t>smitizzato </a:t>
            </a:r>
            <a:r>
              <a:rPr lang="it-IT" dirty="0" smtClean="0">
                <a:solidFill>
                  <a:schemeClr val="tx1"/>
                </a:solidFill>
              </a:rPr>
              <a:t>l’arte portandola </a:t>
            </a:r>
            <a:r>
              <a:rPr lang="it-IT" dirty="0">
                <a:solidFill>
                  <a:schemeClr val="tx1"/>
                </a:solidFill>
              </a:rPr>
              <a:t>al livello delle persone comuni, rappresentando la </a:t>
            </a:r>
            <a:r>
              <a:rPr lang="it-IT" dirty="0" smtClean="0">
                <a:solidFill>
                  <a:schemeClr val="tx1"/>
                </a:solidFill>
              </a:rPr>
              <a:t>quotidianità.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ANDY  WARHOL</a:t>
            </a: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832" y="1274251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424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Atleta americano, </a:t>
            </a:r>
            <a:r>
              <a:rPr lang="it-IT" dirty="0">
                <a:solidFill>
                  <a:schemeClr val="tx1"/>
                </a:solidFill>
              </a:rPr>
              <a:t>campione olimpico a Città del Messico </a:t>
            </a:r>
            <a:r>
              <a:rPr lang="it-IT" dirty="0" smtClean="0">
                <a:solidFill>
                  <a:schemeClr val="tx1"/>
                </a:solidFill>
              </a:rPr>
              <a:t>1968, rivoluzionò la tecnica del salto in alto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DICK FOSBURY</a:t>
            </a:r>
          </a:p>
        </p:txBody>
      </p:sp>
      <p:pic>
        <p:nvPicPr>
          <p:cNvPr id="10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3" y="8069625"/>
            <a:ext cx="1218603" cy="121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76513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409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Educatrice</a:t>
            </a:r>
            <a:r>
              <a:rPr lang="it-IT" sz="1600" dirty="0">
                <a:solidFill>
                  <a:schemeClr val="tx1"/>
                </a:solidFill>
              </a:rPr>
              <a:t>, pedagogista, filosofa, </a:t>
            </a:r>
            <a:r>
              <a:rPr lang="it-IT" sz="1600" dirty="0" smtClean="0">
                <a:solidFill>
                  <a:schemeClr val="tx1"/>
                </a:solidFill>
              </a:rPr>
              <a:t>medico e </a:t>
            </a:r>
            <a:r>
              <a:rPr lang="it-IT" sz="1600" dirty="0">
                <a:solidFill>
                  <a:schemeClr val="tx1"/>
                </a:solidFill>
              </a:rPr>
              <a:t>neuropsichiatra </a:t>
            </a:r>
            <a:r>
              <a:rPr lang="it-IT" sz="1600" dirty="0" smtClean="0">
                <a:solidFill>
                  <a:schemeClr val="tx1"/>
                </a:solidFill>
              </a:rPr>
              <a:t>infantile, </a:t>
            </a:r>
            <a:r>
              <a:rPr lang="it-IT" sz="1600" dirty="0">
                <a:solidFill>
                  <a:schemeClr val="tx1"/>
                </a:solidFill>
              </a:rPr>
              <a:t>internazionalmente nota per il metodo educativo che prende il suo </a:t>
            </a:r>
            <a:r>
              <a:rPr lang="it-IT" sz="1600" dirty="0" smtClean="0">
                <a:solidFill>
                  <a:schemeClr val="tx1"/>
                </a:solidFill>
              </a:rPr>
              <a:t>nome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MARIA MONTESSORI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10" descr="Immagine correl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5349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Scrittrice </a:t>
            </a:r>
            <a:r>
              <a:rPr lang="it-IT" dirty="0" smtClean="0">
                <a:solidFill>
                  <a:schemeClr val="tx1"/>
                </a:solidFill>
              </a:rPr>
              <a:t>svedese, </a:t>
            </a:r>
            <a:r>
              <a:rPr lang="it-IT" dirty="0">
                <a:solidFill>
                  <a:schemeClr val="tx1"/>
                </a:solidFill>
              </a:rPr>
              <a:t>l'autrice delle avventure di </a:t>
            </a:r>
            <a:r>
              <a:rPr lang="it-IT" dirty="0" err="1">
                <a:solidFill>
                  <a:schemeClr val="tx1"/>
                </a:solidFill>
              </a:rPr>
              <a:t>Pippi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Calzelunghe</a:t>
            </a:r>
            <a:r>
              <a:rPr lang="it-IT" dirty="0">
                <a:solidFill>
                  <a:schemeClr val="tx1"/>
                </a:solidFill>
              </a:rPr>
              <a:t>. Rivoluzionaria nella descrizione dei </a:t>
            </a:r>
            <a:r>
              <a:rPr lang="it-IT" dirty="0" smtClean="0">
                <a:solidFill>
                  <a:schemeClr val="tx1"/>
                </a:solidFill>
              </a:rPr>
              <a:t>bambini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dirty="0" smtClean="0">
                <a:solidFill>
                  <a:schemeClr val="tx1"/>
                </a:solidFill>
              </a:rPr>
              <a:t>ASTRID LINDGREN</a:t>
            </a:r>
            <a:endParaRPr lang="it-IT" sz="4000" b="1" dirty="0">
              <a:solidFill>
                <a:schemeClr val="tx1"/>
              </a:solidFill>
            </a:endParaRPr>
          </a:p>
        </p:txBody>
      </p:sp>
      <p:pic>
        <p:nvPicPr>
          <p:cNvPr id="10" name="Picture 10" descr="Immagine correl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737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Giurista e filosofo italiano, con la sua opera «Dei delitti e delle pene» pose le basi per un’opposizione razionale alla pena di morte e alla tortura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CESARE BECCARIA</a:t>
            </a:r>
            <a:endParaRPr lang="it-IT" sz="36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10" descr="Immagine correl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0938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9065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Fondatrice delle Missionarie della carità, dedicò la sua vita alle vittime della povertà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Antique Olive Compact"/>
              </a:rPr>
              <a:t>MADRE TERESA DI CALCUTTA</a:t>
            </a:r>
            <a:endParaRPr lang="it-IT" sz="2400" b="1" dirty="0">
              <a:solidFill>
                <a:schemeClr val="tx1"/>
              </a:solidFill>
              <a:latin typeface="Antique Olive Compact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0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416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892" y="1250938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Scrittore e monaco americano, autore di scritti dedicati ai temi del dialogo interreligioso, della pace e dei diritti civili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Antique Olive Compact"/>
              </a:rPr>
              <a:t>THOMAS MERTON</a:t>
            </a:r>
            <a:endParaRPr lang="it-IT" sz="36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10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90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ALEXANDER FLEMING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11" y="1255679"/>
            <a:ext cx="4277368" cy="4320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2571809" y="7854908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t-IT" dirty="0"/>
              <a:t>Medico e biologo </a:t>
            </a:r>
            <a:r>
              <a:rPr lang="it-IT" dirty="0" smtClean="0"/>
              <a:t>inglese che scoprì </a:t>
            </a:r>
            <a:r>
              <a:rPr lang="it-IT" dirty="0"/>
              <a:t>la penicillina e </a:t>
            </a:r>
            <a:r>
              <a:rPr lang="it-IT" dirty="0" smtClean="0"/>
              <a:t>i suoi </a:t>
            </a:r>
            <a:r>
              <a:rPr lang="it-IT" dirty="0"/>
              <a:t>effetti curativi in molte malattie infettive</a:t>
            </a:r>
          </a:p>
        </p:txBody>
      </p:sp>
      <p:sp>
        <p:nvSpPr>
          <p:cNvPr id="13" name="Ovale 12"/>
          <p:cNvSpPr/>
          <p:nvPr/>
        </p:nvSpPr>
        <p:spPr>
          <a:xfrm>
            <a:off x="1424295" y="1242607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95187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6" y="1263295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7777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Erudita veneta, prima donna dottorata del mondo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Antique Olive Compact"/>
              </a:rPr>
              <a:t>LUCREZIA CORNARO PISCOPIA</a:t>
            </a:r>
            <a:endParaRPr lang="it-IT" sz="24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10" name="Picture 10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1" y="8125323"/>
            <a:ext cx="1107208" cy="110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841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Premio </a:t>
            </a:r>
            <a:r>
              <a:rPr lang="it-IT" dirty="0">
                <a:solidFill>
                  <a:schemeClr val="tx1"/>
                </a:solidFill>
              </a:rPr>
              <a:t>Nobel per la fisica e la </a:t>
            </a:r>
            <a:r>
              <a:rPr lang="it-IT" dirty="0" smtClean="0">
                <a:solidFill>
                  <a:schemeClr val="tx1"/>
                </a:solidFill>
              </a:rPr>
              <a:t>chimica per gli studi sulle radiazioni. Scoprì </a:t>
            </a:r>
            <a:r>
              <a:rPr lang="it-IT" dirty="0">
                <a:solidFill>
                  <a:schemeClr val="tx1"/>
                </a:solidFill>
              </a:rPr>
              <a:t>polonio e radio (elementi chimici)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</a:rPr>
              <a:t>MARIA SKŁODOWSKA CURIE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3" name="Immagin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35681"/>
            <a:ext cx="4320000" cy="4320000"/>
          </a:xfrm>
          <a:prstGeom prst="rect">
            <a:avLst/>
          </a:prstGeom>
        </p:spPr>
      </p:pic>
      <p:sp>
        <p:nvSpPr>
          <p:cNvPr id="18" name="Ovale 17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952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Matematica, informatica e fisica statunitense. Ha contribuito </a:t>
            </a:r>
            <a:r>
              <a:rPr lang="it-IT" dirty="0" smtClean="0">
                <a:solidFill>
                  <a:schemeClr val="tx1"/>
                </a:solidFill>
              </a:rPr>
              <a:t>all'aeronautica </a:t>
            </a:r>
            <a:r>
              <a:rPr lang="it-IT" dirty="0">
                <a:solidFill>
                  <a:schemeClr val="tx1"/>
                </a:solidFill>
              </a:rPr>
              <a:t>statunitense e ai programmi </a:t>
            </a:r>
            <a:r>
              <a:rPr lang="it-IT" dirty="0" smtClean="0">
                <a:solidFill>
                  <a:schemeClr val="tx1"/>
                </a:solidFill>
              </a:rPr>
              <a:t>spaziali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/>
              </a:rPr>
              <a:t>KATHERINE C. G. JOHNSON</a:t>
            </a:r>
            <a:endParaRPr lang="it-IT" sz="28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3" name="Immagin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35681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791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21" y="8043529"/>
            <a:ext cx="1092927" cy="1092927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Cosmologo </a:t>
            </a:r>
            <a:r>
              <a:rPr lang="it-IT" dirty="0">
                <a:solidFill>
                  <a:schemeClr val="tx1"/>
                </a:solidFill>
              </a:rPr>
              <a:t>britannico </a:t>
            </a:r>
            <a:r>
              <a:rPr lang="it-IT" dirty="0" smtClean="0">
                <a:solidFill>
                  <a:schemeClr val="tx1"/>
                </a:solidFill>
              </a:rPr>
              <a:t>noto </a:t>
            </a:r>
            <a:r>
              <a:rPr lang="it-IT" dirty="0">
                <a:solidFill>
                  <a:schemeClr val="tx1"/>
                </a:solidFill>
              </a:rPr>
              <a:t>soprattutto per i suoi studi sui buchi </a:t>
            </a:r>
            <a:r>
              <a:rPr lang="it-IT" dirty="0" smtClean="0">
                <a:solidFill>
                  <a:schemeClr val="tx1"/>
                </a:solidFill>
              </a:rPr>
              <a:t>neri e </a:t>
            </a:r>
            <a:r>
              <a:rPr lang="it-IT" dirty="0">
                <a:solidFill>
                  <a:schemeClr val="tx1"/>
                </a:solidFill>
              </a:rPr>
              <a:t>sull'origine </a:t>
            </a:r>
            <a:r>
              <a:rPr lang="it-IT" dirty="0" smtClean="0">
                <a:solidFill>
                  <a:schemeClr val="tx1"/>
                </a:solidFill>
              </a:rPr>
              <a:t>dell'universo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Antique Olive Compact"/>
              </a:rPr>
              <a:t>STEPHEN HAWKING</a:t>
            </a:r>
            <a:endParaRPr lang="it-IT" sz="3200" b="1" dirty="0">
              <a:solidFill>
                <a:schemeClr val="tx1"/>
              </a:solidFill>
              <a:latin typeface="Antique Olive Compact"/>
            </a:endParaRPr>
          </a:p>
        </p:txBody>
      </p:sp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334654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324559"/>
            <a:ext cx="4320000" cy="43200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81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Antique Olive Compact" pitchFamily="34" charset="0"/>
              </a:rPr>
              <a:t>Inventore che </a:t>
            </a:r>
            <a:r>
              <a:rPr lang="it-IT" dirty="0">
                <a:solidFill>
                  <a:schemeClr val="tx1"/>
                </a:solidFill>
                <a:latin typeface="Antique Olive Compact" pitchFamily="34" charset="0"/>
              </a:rPr>
              <a:t>sviluppò un </a:t>
            </a:r>
            <a:r>
              <a:rPr lang="it-IT" dirty="0" smtClean="0">
                <a:solidFill>
                  <a:schemeClr val="tx1"/>
                </a:solidFill>
                <a:latin typeface="Antique Olive Compact" pitchFamily="34" charset="0"/>
              </a:rPr>
              <a:t>sistema </a:t>
            </a:r>
            <a:r>
              <a:rPr lang="it-IT" dirty="0">
                <a:solidFill>
                  <a:schemeClr val="tx1"/>
                </a:solidFill>
                <a:latin typeface="Antique Olive Compact" pitchFamily="34" charset="0"/>
              </a:rPr>
              <a:t>di comunicazione con la telegrafia senza fili via onde </a:t>
            </a:r>
            <a:r>
              <a:rPr lang="it-IT" dirty="0" smtClean="0">
                <a:solidFill>
                  <a:schemeClr val="tx1"/>
                </a:solidFill>
                <a:latin typeface="Antique Olive Compact" pitchFamily="34" charset="0"/>
              </a:rPr>
              <a:t>radio</a:t>
            </a:r>
            <a:endParaRPr lang="it-IT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 pitchFamily="34" charset="0"/>
              </a:rPr>
              <a:t>GUGLIELMO MARCONI</a:t>
            </a:r>
            <a:endParaRPr lang="it-IT" sz="28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132726"/>
            <a:ext cx="4320000" cy="4320000"/>
          </a:xfrm>
          <a:prstGeom prst="rect">
            <a:avLst/>
          </a:prstGeom>
        </p:spPr>
      </p:pic>
      <p:sp>
        <p:nvSpPr>
          <p:cNvPr id="12" name="Ovale 11"/>
          <p:cNvSpPr/>
          <p:nvPr/>
        </p:nvSpPr>
        <p:spPr>
          <a:xfrm>
            <a:off x="1287535" y="1132726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1875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Inventore francese che ideò l'alfabeto Braille, utilizzato per la scrittura e la lettura dalle persone non </a:t>
            </a:r>
            <a:r>
              <a:rPr lang="it-IT" dirty="0" smtClean="0">
                <a:solidFill>
                  <a:schemeClr val="tx1"/>
                </a:solidFill>
              </a:rPr>
              <a:t>vedenti</a:t>
            </a:r>
            <a:endParaRPr lang="it-IT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 pitchFamily="34" charset="0"/>
              </a:rPr>
              <a:t>LOUISE BRAILLE</a:t>
            </a:r>
            <a:endParaRPr lang="it-IT" sz="28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81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284905" y="7778927"/>
            <a:ext cx="1800000" cy="180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>
            <a:off x="2066726" y="9421211"/>
            <a:ext cx="4593566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flipH="1">
            <a:off x="160638" y="448807"/>
            <a:ext cx="6499654" cy="0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481914" y="859144"/>
            <a:ext cx="0" cy="6833286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413156" y="686149"/>
            <a:ext cx="0" cy="8277312"/>
          </a:xfrm>
          <a:prstGeom prst="straightConnector1">
            <a:avLst/>
          </a:prstGeom>
          <a:ln w="1270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2475721" y="7692430"/>
            <a:ext cx="3621177" cy="125084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</a:rPr>
              <a:t>Ingegnere e inventore </a:t>
            </a:r>
            <a:r>
              <a:rPr lang="it-IT" sz="2400" dirty="0" smtClean="0">
                <a:solidFill>
                  <a:schemeClr val="tx1"/>
                </a:solidFill>
              </a:rPr>
              <a:t>scozzese che </a:t>
            </a:r>
            <a:r>
              <a:rPr lang="it-IT" sz="2400" dirty="0" smtClean="0">
                <a:solidFill>
                  <a:schemeClr val="tx1"/>
                </a:solidFill>
              </a:rPr>
              <a:t>sviluppò </a:t>
            </a:r>
            <a:r>
              <a:rPr lang="it-IT" sz="2400" dirty="0" smtClean="0">
                <a:solidFill>
                  <a:schemeClr val="tx1"/>
                </a:solidFill>
              </a:rPr>
              <a:t>la </a:t>
            </a:r>
            <a:r>
              <a:rPr lang="it-IT" sz="2400" dirty="0">
                <a:solidFill>
                  <a:schemeClr val="tx1"/>
                </a:solidFill>
              </a:rPr>
              <a:t>macchina a vapore</a:t>
            </a:r>
            <a:r>
              <a:rPr lang="it-IT" sz="2400" dirty="0"/>
              <a:t>.</a:t>
            </a:r>
            <a:endParaRPr lang="it-IT" sz="2400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798173" y="6342555"/>
            <a:ext cx="5298725" cy="869381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Antique Olive Compact" pitchFamily="34" charset="0"/>
              </a:rPr>
              <a:t>JAMES WATT</a:t>
            </a:r>
            <a:endParaRPr lang="it-IT" sz="2800" b="1" dirty="0">
              <a:solidFill>
                <a:schemeClr val="tx1"/>
              </a:solidFill>
              <a:latin typeface="Antique Olive Compact" pitchFamily="34" charset="0"/>
            </a:endParaRPr>
          </a:p>
        </p:txBody>
      </p:sp>
      <p:pic>
        <p:nvPicPr>
          <p:cNvPr id="10" name="Picture 4" descr="Risultati immagini per ingranag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3" y="8044739"/>
            <a:ext cx="1268376" cy="126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35" y="1255679"/>
            <a:ext cx="4320000" cy="4320000"/>
          </a:xfrm>
          <a:prstGeom prst="rect">
            <a:avLst/>
          </a:prstGeom>
          <a:ln>
            <a:noFill/>
          </a:ln>
        </p:spPr>
      </p:pic>
      <p:sp>
        <p:nvSpPr>
          <p:cNvPr id="12" name="Ovale 11"/>
          <p:cNvSpPr/>
          <p:nvPr/>
        </p:nvSpPr>
        <p:spPr>
          <a:xfrm>
            <a:off x="1287535" y="1250938"/>
            <a:ext cx="4320000" cy="432000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89448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512</Words>
  <Application>Microsoft Office PowerPoint</Application>
  <PresentationFormat>A4 (21x29,7 cm)</PresentationFormat>
  <Paragraphs>62</Paragraphs>
  <Slides>30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5" baseType="lpstr">
      <vt:lpstr>Antique Olive Compact</vt:lpstr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Windows User</dc:creator>
  <cp:lastModifiedBy>Windows User</cp:lastModifiedBy>
  <cp:revision>36</cp:revision>
  <dcterms:created xsi:type="dcterms:W3CDTF">2018-05-17T10:06:49Z</dcterms:created>
  <dcterms:modified xsi:type="dcterms:W3CDTF">2018-05-20T13:11:32Z</dcterms:modified>
</cp:coreProperties>
</file>