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6" r:id="rId2"/>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7" r:id="rId18"/>
    <p:sldId id="259"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9906000" cy="6858000" type="A4"/>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1099"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116873F-47A3-4B4D-9953-EBD635AAD2BD}" type="datetimeFigureOut">
              <a:rPr lang="it-IT" smtClean="0"/>
              <a:t>26/05/2018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00203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116873F-47A3-4B4D-9953-EBD635AAD2BD}" type="datetimeFigureOut">
              <a:rPr lang="it-IT" smtClean="0"/>
              <a:t>26/05/2018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2273038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116873F-47A3-4B4D-9953-EBD635AAD2BD}" type="datetimeFigureOut">
              <a:rPr lang="it-IT" smtClean="0"/>
              <a:t>26/05/2018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2239657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116873F-47A3-4B4D-9953-EBD635AAD2BD}" type="datetimeFigureOut">
              <a:rPr lang="it-IT" smtClean="0"/>
              <a:t>26/05/2018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316127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D116873F-47A3-4B4D-9953-EBD635AAD2BD}" type="datetimeFigureOut">
              <a:rPr lang="it-IT" smtClean="0"/>
              <a:t>26/05/2018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40125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D116873F-47A3-4B4D-9953-EBD635AAD2BD}" type="datetimeFigureOut">
              <a:rPr lang="it-IT" smtClean="0"/>
              <a:t>26/05/2018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02548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D116873F-47A3-4B4D-9953-EBD635AAD2BD}" type="datetimeFigureOut">
              <a:rPr lang="it-IT" smtClean="0"/>
              <a:t>26/05/2018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56781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D116873F-47A3-4B4D-9953-EBD635AAD2BD}" type="datetimeFigureOut">
              <a:rPr lang="it-IT" smtClean="0"/>
              <a:t>26/05/2018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2101270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16873F-47A3-4B4D-9953-EBD635AAD2BD}" type="datetimeFigureOut">
              <a:rPr lang="it-IT" smtClean="0"/>
              <a:t>26/05/2018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2886253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D116873F-47A3-4B4D-9953-EBD635AAD2BD}" type="datetimeFigureOut">
              <a:rPr lang="it-IT" smtClean="0"/>
              <a:t>26/05/2018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70668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D116873F-47A3-4B4D-9953-EBD635AAD2BD}" type="datetimeFigureOut">
              <a:rPr lang="it-IT" smtClean="0"/>
              <a:t>26/05/2018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93C6E3B-CC4A-4AB5-8440-789784DA32AF}" type="slidenum">
              <a:rPr lang="it-IT" smtClean="0"/>
              <a:t>‹N›</a:t>
            </a:fld>
            <a:endParaRPr lang="it-IT"/>
          </a:p>
        </p:txBody>
      </p:sp>
    </p:spTree>
    <p:extLst>
      <p:ext uri="{BB962C8B-B14F-4D97-AF65-F5344CB8AC3E}">
        <p14:creationId xmlns:p14="http://schemas.microsoft.com/office/powerpoint/2010/main" val="359993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16873F-47A3-4B4D-9953-EBD635AAD2BD}" type="datetimeFigureOut">
              <a:rPr lang="it-IT" smtClean="0"/>
              <a:t>26/05/2018</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C6E3B-CC4A-4AB5-8440-789784DA32AF}" type="slidenum">
              <a:rPr lang="it-IT" smtClean="0"/>
              <a:t>‹N›</a:t>
            </a:fld>
            <a:endParaRPr lang="it-IT"/>
          </a:p>
        </p:txBody>
      </p:sp>
    </p:spTree>
    <p:extLst>
      <p:ext uri="{BB962C8B-B14F-4D97-AF65-F5344CB8AC3E}">
        <p14:creationId xmlns:p14="http://schemas.microsoft.com/office/powerpoint/2010/main" val="3970357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2760451" y="2122183"/>
            <a:ext cx="4442603" cy="1742452"/>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500" b="1" dirty="0" smtClean="0">
                <a:solidFill>
                  <a:schemeClr val="tx1"/>
                </a:solidFill>
              </a:rPr>
              <a:t>VERE</a:t>
            </a:r>
            <a:endParaRPr lang="it-IT" sz="11500" b="1" dirty="0">
              <a:solidFill>
                <a:schemeClr val="tx1"/>
              </a:solidFill>
            </a:endParaRPr>
          </a:p>
        </p:txBody>
      </p:sp>
      <p:pic>
        <p:nvPicPr>
          <p:cNvPr id="3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8011" y="4521500"/>
            <a:ext cx="2567485" cy="20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61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OPERE D’ARTE CON I CAPELLI PERSI NELLA DOCCIA</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Quando ci si fa la doccia è normale perdere capelli e ritrovarli nello scarico. Per molti questo è solo un fastidio, non per Lucy </a:t>
            </a:r>
            <a:r>
              <a:rPr lang="it-IT" sz="1600" dirty="0" err="1">
                <a:solidFill>
                  <a:schemeClr val="tx1"/>
                </a:solidFill>
              </a:rPr>
              <a:t>Gafford</a:t>
            </a:r>
            <a:r>
              <a:rPr lang="it-IT" sz="1600" dirty="0">
                <a:solidFill>
                  <a:schemeClr val="tx1"/>
                </a:solidFill>
              </a:rPr>
              <a:t> che ha iniziato a creare le sue opere d’arte sulla parete della doccia utilizzando proprio i capelli. Tutto è iniziato per caso: mentre faceva una doccia ha notato un po’ di capelli caduti e li ha raccolti per buttarli dopo aver finito di lavarsi. Per non tenerli in mano li ha quindi appiccicati sulla parete della doccia, dove sono rimasti incollati con l’umidità.</a:t>
            </a:r>
            <a:endParaRPr lang="it-IT" sz="1600" dirty="0">
              <a:solidFill>
                <a:schemeClr val="tx1"/>
              </a:solidFill>
            </a:endParaRPr>
          </a:p>
        </p:txBody>
      </p:sp>
    </p:spTree>
    <p:extLst>
      <p:ext uri="{BB962C8B-B14F-4D97-AF65-F5344CB8AC3E}">
        <p14:creationId xmlns:p14="http://schemas.microsoft.com/office/powerpoint/2010/main" val="33749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ALLEVA LE SUE MUCCHE CON 4 LITRI DI BIRRA AL GIORNO</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Ha fatto molto discutere l’idea di un allevatore di nome </a:t>
            </a:r>
            <a:r>
              <a:rPr lang="it-IT" sz="1400" dirty="0" err="1">
                <a:solidFill>
                  <a:schemeClr val="tx1"/>
                </a:solidFill>
              </a:rPr>
              <a:t>Hugues</a:t>
            </a:r>
            <a:r>
              <a:rPr lang="it-IT" sz="1400" dirty="0">
                <a:solidFill>
                  <a:schemeClr val="tx1"/>
                </a:solidFill>
              </a:rPr>
              <a:t> </a:t>
            </a:r>
            <a:r>
              <a:rPr lang="it-IT" sz="1400" dirty="0" err="1">
                <a:solidFill>
                  <a:schemeClr val="tx1"/>
                </a:solidFill>
              </a:rPr>
              <a:t>Derzelle</a:t>
            </a:r>
            <a:r>
              <a:rPr lang="it-IT" sz="1400" dirty="0">
                <a:solidFill>
                  <a:schemeClr val="tx1"/>
                </a:solidFill>
              </a:rPr>
              <a:t>, della città belga di Chimay, che ha deciso di dare alle sue mucche quattro litri di birra al giorno. Il motivo? La birra aiuterebbe le mucche a stare meglio e migliorerebbe il sapore della </a:t>
            </a:r>
            <a:r>
              <a:rPr lang="it-IT" sz="1400" dirty="0" smtClean="0">
                <a:solidFill>
                  <a:schemeClr val="tx1"/>
                </a:solidFill>
              </a:rPr>
              <a:t>carne. L’idea </a:t>
            </a:r>
            <a:r>
              <a:rPr lang="it-IT" sz="1400" dirty="0">
                <a:solidFill>
                  <a:schemeClr val="tx1"/>
                </a:solidFill>
              </a:rPr>
              <a:t>sarebbe venuta all’uomo dopo aver letto che i manzi di Kobe (in Giappone) vengono massaggiati, ascoltano musica rilassante e bevono birra. In realtà la storia è una semplice leggenda metropolitana che, però, l’allevatore ha in parte trasformato in realtà.</a:t>
            </a:r>
            <a:endParaRPr lang="it-IT" sz="1400" dirty="0">
              <a:solidFill>
                <a:schemeClr val="tx1"/>
              </a:solidFill>
            </a:endParaRPr>
          </a:p>
        </p:txBody>
      </p:sp>
    </p:spTree>
    <p:extLst>
      <p:ext uri="{BB962C8B-B14F-4D97-AF65-F5344CB8AC3E}">
        <p14:creationId xmlns:p14="http://schemas.microsoft.com/office/powerpoint/2010/main" val="201223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MANGIARE AGLIO MIGLIORA L'ODORE CORPOREO</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Sappiamo bene quali sono le spiacevoli conseguenze sociali del mangiare aglio. L'alito finisce, infatti, per diventare una vera e propria arma, capace di distruggere ogni rapporto interpersonale. Verrebbe da dare per scontato che, di conseguenza, anche l'odore corporeo come quello del sudore, prenda la fragranza dell'aglio, rendendoci praticamente repellenti. La realtà, però, è ben diversa ed una ricerca scientifica ha dimostrato che le cose sono esattamente al contrario. Sono stati studiati alcuni volontari: da una parte un gruppo di soli maschi a cui è stata fatta seguire una dieta normale, dall'altra un gruppo che ha seguito una dieta ricca d'aglio.</a:t>
            </a:r>
            <a:endParaRPr lang="it-IT" sz="1400" dirty="0">
              <a:solidFill>
                <a:schemeClr val="tx1"/>
              </a:solidFill>
            </a:endParaRPr>
          </a:p>
        </p:txBody>
      </p:sp>
    </p:spTree>
    <p:extLst>
      <p:ext uri="{BB962C8B-B14F-4D97-AF65-F5344CB8AC3E}">
        <p14:creationId xmlns:p14="http://schemas.microsoft.com/office/powerpoint/2010/main" val="471465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rPr>
              <a:t>IL TELECOMANDO DELLA TV PER CANI</a:t>
            </a:r>
            <a:endParaRPr lang="it-IT" sz="32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Spesso i nostri amici cani trascorrono molto tempo a casa da soli. Anche per loro, quindi, vedere la tv diventa un passatempo e anche loro hanno i loro programmi </a:t>
            </a:r>
            <a:r>
              <a:rPr lang="it-IT" sz="1600" dirty="0" smtClean="0">
                <a:solidFill>
                  <a:schemeClr val="tx1"/>
                </a:solidFill>
              </a:rPr>
              <a:t>preferiti! Un'azienda </a:t>
            </a:r>
            <a:r>
              <a:rPr lang="it-IT" sz="1600" dirty="0">
                <a:solidFill>
                  <a:schemeClr val="tx1"/>
                </a:solidFill>
              </a:rPr>
              <a:t>inglese di nome </a:t>
            </a:r>
            <a:r>
              <a:rPr lang="it-IT" sz="1600" dirty="0" err="1">
                <a:solidFill>
                  <a:schemeClr val="tx1"/>
                </a:solidFill>
              </a:rPr>
              <a:t>Wagg</a:t>
            </a:r>
            <a:r>
              <a:rPr lang="it-IT" sz="1600" dirty="0">
                <a:solidFill>
                  <a:schemeClr val="tx1"/>
                </a:solidFill>
              </a:rPr>
              <a:t>, specializzata nella produzione di cibo per animali, ha quindi deciso di creare un telecomando per tv per cani, permettendo loro di cambiare canale quando lo vogliono.</a:t>
            </a:r>
            <a:endParaRPr lang="it-IT" sz="1600" dirty="0">
              <a:solidFill>
                <a:schemeClr val="tx1"/>
              </a:solidFill>
            </a:endParaRPr>
          </a:p>
        </p:txBody>
      </p:sp>
      <p:pic>
        <p:nvPicPr>
          <p:cNvPr id="15"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0114" y="5340259"/>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6634"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618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rPr>
              <a:t>ECCO L'UNICA GIRAFFA BIANCA AL MONDO</a:t>
            </a:r>
            <a:endParaRPr lang="it-IT" sz="32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Si chiama Omo ed è una giraffa davvero unica al mondo, è infatti interamente bianca. Fino ad oggi non era mai stata avvistata una giraffa del genere e gli esperti suppongono sia affetta da </a:t>
            </a:r>
            <a:r>
              <a:rPr lang="it-IT" dirty="0" err="1" smtClean="0">
                <a:solidFill>
                  <a:schemeClr val="tx1"/>
                </a:solidFill>
              </a:rPr>
              <a:t>leucismo</a:t>
            </a:r>
            <a:r>
              <a:rPr lang="it-IT" dirty="0" smtClean="0">
                <a:solidFill>
                  <a:schemeClr val="tx1"/>
                </a:solidFill>
              </a:rPr>
              <a:t>. Omo </a:t>
            </a:r>
            <a:r>
              <a:rPr lang="it-IT" dirty="0">
                <a:solidFill>
                  <a:schemeClr val="tx1"/>
                </a:solidFill>
              </a:rPr>
              <a:t>ha solo 15 mesi ma corre già molti pericoli a causa dell'interesse di bracconieri e cacciatori che potrebbero rivenderla a caro prezzo.</a:t>
            </a:r>
            <a:endParaRPr lang="it-IT" dirty="0">
              <a:solidFill>
                <a:schemeClr val="tx1"/>
              </a:solidFill>
            </a:endParaRPr>
          </a:p>
        </p:txBody>
      </p:sp>
      <p:pic>
        <p:nvPicPr>
          <p:cNvPr id="15"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0114" y="5340259"/>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803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L'ALBERO PIÙ VECCHIO AL MONDO HA 9500 ANNI</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Guardando le sue foto non si direbbe ma </a:t>
            </a:r>
            <a:r>
              <a:rPr lang="it-IT" sz="1400" dirty="0" err="1">
                <a:solidFill>
                  <a:schemeClr val="tx1"/>
                </a:solidFill>
              </a:rPr>
              <a:t>Old</a:t>
            </a:r>
            <a:r>
              <a:rPr lang="it-IT" sz="1400" dirty="0">
                <a:solidFill>
                  <a:schemeClr val="tx1"/>
                </a:solidFill>
              </a:rPr>
              <a:t> </a:t>
            </a:r>
            <a:r>
              <a:rPr lang="it-IT" sz="1400" dirty="0" err="1">
                <a:solidFill>
                  <a:schemeClr val="tx1"/>
                </a:solidFill>
              </a:rPr>
              <a:t>Tjikko</a:t>
            </a:r>
            <a:r>
              <a:rPr lang="it-IT" sz="1400" dirty="0">
                <a:solidFill>
                  <a:schemeClr val="tx1"/>
                </a:solidFill>
              </a:rPr>
              <a:t> (questo il suo nome) è l'albero più vecchio del mondo. Si trova in Svezia e si tratta di un abete rosso. L'incredibile scoperta della sua età è avvenuta solamente nel 2004 ad opera di un gruppo di </a:t>
            </a:r>
            <a:r>
              <a:rPr lang="it-IT" sz="1400" dirty="0" smtClean="0">
                <a:solidFill>
                  <a:schemeClr val="tx1"/>
                </a:solidFill>
              </a:rPr>
              <a:t>botanici. Le </a:t>
            </a:r>
            <a:r>
              <a:rPr lang="it-IT" sz="1400" dirty="0">
                <a:solidFill>
                  <a:schemeClr val="tx1"/>
                </a:solidFill>
              </a:rPr>
              <a:t>sue radici sono state datate tramite il metodo del Carbonio 14. Il risultato? La sua età è di 9500 anni! In realtà il tronco ha solo 600 anni, sono solamente le sue radici ad essere state in grado di superare qualsiasi cambiamento climatico.</a:t>
            </a:r>
            <a:endParaRPr lang="it-IT" sz="1400" dirty="0">
              <a:solidFill>
                <a:schemeClr val="tx1"/>
              </a:solidFill>
            </a:endParaRPr>
          </a:p>
        </p:txBody>
      </p:sp>
    </p:spTree>
    <p:extLst>
      <p:ext uri="{BB962C8B-B14F-4D97-AF65-F5344CB8AC3E}">
        <p14:creationId xmlns:p14="http://schemas.microsoft.com/office/powerpoint/2010/main" val="2065041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NEL 2015 I SELFIE HANNO FATTO PIÙ VITTIME DEGLI SQUALI</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A prima vista questa notizia può far ridere, ma se ci riflettiamo, capiamo che la direzione verso cui sta andando la società non è molto rassicurante. Il 2015, infatti, si chiude con più vittime a causa dei </a:t>
            </a:r>
            <a:r>
              <a:rPr lang="it-IT" sz="1600" dirty="0" err="1">
                <a:solidFill>
                  <a:schemeClr val="tx1"/>
                </a:solidFill>
              </a:rPr>
              <a:t>selfie</a:t>
            </a:r>
            <a:r>
              <a:rPr lang="it-IT" sz="1600" dirty="0">
                <a:solidFill>
                  <a:schemeClr val="tx1"/>
                </a:solidFill>
              </a:rPr>
              <a:t> che a causa degli attacchi di </a:t>
            </a:r>
            <a:r>
              <a:rPr lang="it-IT" sz="1600" dirty="0" smtClean="0">
                <a:solidFill>
                  <a:schemeClr val="tx1"/>
                </a:solidFill>
              </a:rPr>
              <a:t>squali. Le </a:t>
            </a:r>
            <a:r>
              <a:rPr lang="it-IT" sz="1600" dirty="0">
                <a:solidFill>
                  <a:schemeClr val="tx1"/>
                </a:solidFill>
              </a:rPr>
              <a:t>morti causate da </a:t>
            </a:r>
            <a:r>
              <a:rPr lang="it-IT" sz="1600" dirty="0" err="1">
                <a:solidFill>
                  <a:schemeClr val="tx1"/>
                </a:solidFill>
              </a:rPr>
              <a:t>selfie</a:t>
            </a:r>
            <a:r>
              <a:rPr lang="it-IT" sz="1600" dirty="0">
                <a:solidFill>
                  <a:schemeClr val="tx1"/>
                </a:solidFill>
              </a:rPr>
              <a:t> confermate, nel 2015, sono state 12, contro 8 morti causate dagli squali. La maggior parte sono state cadute accidentali ma c'è anche chi ha perso la vita per farsi una foto con un treno in </a:t>
            </a:r>
            <a:r>
              <a:rPr lang="it-IT" sz="1600" dirty="0" smtClean="0">
                <a:solidFill>
                  <a:schemeClr val="tx1"/>
                </a:solidFill>
              </a:rPr>
              <a:t>arrivo</a:t>
            </a:r>
            <a:r>
              <a:rPr lang="it-IT" sz="1600" dirty="0">
                <a:solidFill>
                  <a:schemeClr val="tx1"/>
                </a:solidFill>
              </a:rPr>
              <a:t>.</a:t>
            </a:r>
            <a:endParaRPr lang="it-IT" sz="1600" dirty="0">
              <a:solidFill>
                <a:schemeClr val="tx1"/>
              </a:solidFill>
            </a:endParaRPr>
          </a:p>
        </p:txBody>
      </p:sp>
      <p:pic>
        <p:nvPicPr>
          <p:cNvPr id="15"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0114"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0449"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856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2760451" y="2122183"/>
            <a:ext cx="4442603" cy="1742452"/>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500" b="1" dirty="0" smtClean="0">
                <a:solidFill>
                  <a:schemeClr val="tx1"/>
                </a:solidFill>
              </a:rPr>
              <a:t>FALSE</a:t>
            </a:r>
            <a:endParaRPr lang="it-IT" sz="11500" b="1" dirty="0">
              <a:solidFill>
                <a:schemeClr val="tx1"/>
              </a:solidFill>
            </a:endParaRPr>
          </a:p>
        </p:txBody>
      </p:sp>
      <p:pic>
        <p:nvPicPr>
          <p:cNvPr id="3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8011" y="4521500"/>
            <a:ext cx="2567485" cy="20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778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CREATO IN CINA IL PRIMO MANTELLO DELL’INVISIBILITÀ</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Una burla che ha coinvolto più di 21 milioni di utenti. A dare il via è stato un video dalle apparenze amatoriali pubblicato sul social network cinese </a:t>
            </a:r>
            <a:r>
              <a:rPr lang="it-IT" sz="1400" dirty="0" err="1">
                <a:solidFill>
                  <a:schemeClr val="tx1"/>
                </a:solidFill>
              </a:rPr>
              <a:t>Weibo</a:t>
            </a:r>
            <a:r>
              <a:rPr lang="it-IT" sz="1400" dirty="0">
                <a:solidFill>
                  <a:schemeClr val="tx1"/>
                </a:solidFill>
              </a:rPr>
              <a:t>. Ad entusiasmare tutto il paese è stato un nuovo fantomatico prodotto presentato come il “mantello dell’invisibilità</a:t>
            </a:r>
            <a:r>
              <a:rPr lang="it-IT" sz="1400" dirty="0" smtClean="0">
                <a:solidFill>
                  <a:schemeClr val="tx1"/>
                </a:solidFill>
              </a:rPr>
              <a:t>”. </a:t>
            </a:r>
            <a:r>
              <a:rPr lang="it-IT" sz="1400" dirty="0">
                <a:solidFill>
                  <a:schemeClr val="tx1"/>
                </a:solidFill>
              </a:rPr>
              <a:t>Il prodotto, chiaramente “made in China”, permetterebbe a chiunque di diventare invisibile grazie al tessuto fabbricato con “tecnologia quantistica”. La casa di produzione Quantum, che ha montato la bufala , ha poi </a:t>
            </a:r>
            <a:r>
              <a:rPr lang="it-IT" sz="1400" dirty="0" smtClean="0">
                <a:solidFill>
                  <a:schemeClr val="tx1"/>
                </a:solidFill>
              </a:rPr>
              <a:t>rivelato </a:t>
            </a:r>
            <a:r>
              <a:rPr lang="it-IT" sz="1400" dirty="0">
                <a:solidFill>
                  <a:schemeClr val="tx1"/>
                </a:solidFill>
              </a:rPr>
              <a:t>che si è trattata di una presa in giro e che l’uomo della clip è riuscito a sparire solo grazie all’utilizzo di effetti speciali.</a:t>
            </a:r>
            <a:endParaRPr lang="it-IT" sz="1400" dirty="0">
              <a:solidFill>
                <a:schemeClr val="tx1"/>
              </a:solidFill>
            </a:endParaRPr>
          </a:p>
        </p:txBody>
      </p:sp>
    </p:spTree>
    <p:extLst>
      <p:ext uri="{BB962C8B-B14F-4D97-AF65-F5344CB8AC3E}">
        <p14:creationId xmlns:p14="http://schemas.microsoft.com/office/powerpoint/2010/main" val="3609161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rPr>
              <a:t>RISTORANTE CHE SERVE CARNE UMANA</a:t>
            </a:r>
            <a:endParaRPr lang="it-IT" sz="32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Si chiamerebbe “</a:t>
            </a:r>
            <a:r>
              <a:rPr lang="it-IT" dirty="0" err="1">
                <a:solidFill>
                  <a:schemeClr val="tx1"/>
                </a:solidFill>
              </a:rPr>
              <a:t>Resoto</a:t>
            </a:r>
            <a:r>
              <a:rPr lang="it-IT" dirty="0">
                <a:solidFill>
                  <a:schemeClr val="tx1"/>
                </a:solidFill>
              </a:rPr>
              <a:t> </a:t>
            </a:r>
            <a:r>
              <a:rPr lang="it-IT" dirty="0" err="1">
                <a:solidFill>
                  <a:schemeClr val="tx1"/>
                </a:solidFill>
              </a:rPr>
              <a:t>ototo</a:t>
            </a:r>
            <a:r>
              <a:rPr lang="it-IT" dirty="0">
                <a:solidFill>
                  <a:schemeClr val="tx1"/>
                </a:solidFill>
              </a:rPr>
              <a:t> no </a:t>
            </a:r>
            <a:r>
              <a:rPr lang="it-IT" dirty="0" err="1">
                <a:solidFill>
                  <a:schemeClr val="tx1"/>
                </a:solidFill>
              </a:rPr>
              <a:t>shoku</a:t>
            </a:r>
            <a:r>
              <a:rPr lang="it-IT" dirty="0">
                <a:solidFill>
                  <a:schemeClr val="tx1"/>
                </a:solidFill>
              </a:rPr>
              <a:t> </a:t>
            </a:r>
            <a:r>
              <a:rPr lang="it-IT" dirty="0" err="1">
                <a:solidFill>
                  <a:schemeClr val="tx1"/>
                </a:solidFill>
              </a:rPr>
              <a:t>ryohin</a:t>
            </a:r>
            <a:r>
              <a:rPr lang="it-IT" dirty="0">
                <a:solidFill>
                  <a:schemeClr val="tx1"/>
                </a:solidFill>
              </a:rPr>
              <a:t>”, ovvero “Fratelli da mangiare”, il nuovo ristorante giapponese di Tokyo dove si può mangiare carne umana, grazie ad una legge approvata nel 2014</a:t>
            </a:r>
            <a:r>
              <a:rPr lang="it-IT" dirty="0" smtClean="0">
                <a:solidFill>
                  <a:schemeClr val="tx1"/>
                </a:solidFill>
              </a:rPr>
              <a:t>. </a:t>
            </a:r>
            <a:r>
              <a:rPr lang="it-IT" dirty="0">
                <a:solidFill>
                  <a:schemeClr val="tx1"/>
                </a:solidFill>
              </a:rPr>
              <a:t>In Giappone, così come in nessun altro Paese al </a:t>
            </a:r>
            <a:r>
              <a:rPr lang="it-IT" dirty="0" smtClean="0">
                <a:solidFill>
                  <a:schemeClr val="tx1"/>
                </a:solidFill>
              </a:rPr>
              <a:t>mondo, </a:t>
            </a:r>
            <a:r>
              <a:rPr lang="it-IT" dirty="0">
                <a:solidFill>
                  <a:schemeClr val="tx1"/>
                </a:solidFill>
              </a:rPr>
              <a:t>è legalizzato il cannibalismo, tanto meno è mai esistito questo ristorante!</a:t>
            </a:r>
            <a:endParaRPr lang="it-IT" dirty="0">
              <a:solidFill>
                <a:schemeClr val="tx1"/>
              </a:solidFill>
            </a:endParaRPr>
          </a:p>
        </p:txBody>
      </p:sp>
    </p:spTree>
    <p:extLst>
      <p:ext uri="{BB962C8B-B14F-4D97-AF65-F5344CB8AC3E}">
        <p14:creationId xmlns:p14="http://schemas.microsoft.com/office/powerpoint/2010/main" val="2215024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ARTISTA CREA ABITI DA SOGNO CON LA CARTA DA REGALO USATA</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3798" y="5347826"/>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Quando le feste finiscono, per qualcuno è anche tempo di gettare la carta che avvolgeva i regali ricevuti, i più parsimoniosi, invece, la ricicleranno per incartare nuovi regali in futuro.</a:t>
            </a:r>
            <a:br>
              <a:rPr lang="it-IT" sz="1600" dirty="0">
                <a:solidFill>
                  <a:schemeClr val="tx1"/>
                </a:solidFill>
              </a:rPr>
            </a:br>
            <a:r>
              <a:rPr lang="it-IT" sz="1600" dirty="0">
                <a:solidFill>
                  <a:schemeClr val="tx1"/>
                </a:solidFill>
              </a:rPr>
              <a:t>C'è però chi ha fatto molto di più. Si tratta di Olivia </a:t>
            </a:r>
            <a:r>
              <a:rPr lang="it-IT" sz="1600" dirty="0" err="1">
                <a:solidFill>
                  <a:schemeClr val="tx1"/>
                </a:solidFill>
              </a:rPr>
              <a:t>Mears</a:t>
            </a:r>
            <a:r>
              <a:rPr lang="it-IT" sz="1600" dirty="0">
                <a:solidFill>
                  <a:schemeClr val="tx1"/>
                </a:solidFill>
              </a:rPr>
              <a:t>, costumista di 26 anni statunitense, che ha deciso di utilizzare la carta da regalo per creare degli abiti degni di una principessa Disney.</a:t>
            </a:r>
            <a:endParaRPr lang="it-IT" sz="1600" dirty="0">
              <a:solidFill>
                <a:schemeClr val="tx1"/>
              </a:solidFill>
            </a:endParaRPr>
          </a:p>
        </p:txBody>
      </p:sp>
    </p:spTree>
    <p:extLst>
      <p:ext uri="{BB962C8B-B14F-4D97-AF65-F5344CB8AC3E}">
        <p14:creationId xmlns:p14="http://schemas.microsoft.com/office/powerpoint/2010/main" val="1590742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GUARITA DAL TUMORE AL CERVELLO GRAZIE A DIETA VEGETARIANA</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Una bufala che aveva fatto guadagnare alla blogger australiana Belle Gibson circa 500mila dollari, anche grazie alla vendita del suo libro The Whole </a:t>
            </a:r>
            <a:r>
              <a:rPr lang="it-IT" dirty="0" err="1">
                <a:solidFill>
                  <a:schemeClr val="tx1"/>
                </a:solidFill>
              </a:rPr>
              <a:t>Pantry</a:t>
            </a:r>
            <a:r>
              <a:rPr lang="it-IT" dirty="0">
                <a:solidFill>
                  <a:schemeClr val="tx1"/>
                </a:solidFill>
              </a:rPr>
              <a:t> e a un’</a:t>
            </a:r>
            <a:r>
              <a:rPr lang="it-IT" dirty="0" err="1">
                <a:solidFill>
                  <a:schemeClr val="tx1"/>
                </a:solidFill>
              </a:rPr>
              <a:t>app</a:t>
            </a:r>
            <a:r>
              <a:rPr lang="it-IT" dirty="0">
                <a:solidFill>
                  <a:schemeClr val="tx1"/>
                </a:solidFill>
              </a:rPr>
              <a:t>. La 27enne, che era anche perfettamente sana, è stata condannata dalla corte di giustizia  dello stato di Victoria che le ha comminato una multa di 410 mila dollari.</a:t>
            </a:r>
            <a:endParaRPr lang="it-IT"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592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IL SERVIZIO WHATSAPP DIVENTERÀ A PAGAMENTO</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Molti utenti del servizio di messaggistica hanno ricevuto messaggi da numeri sconosciuti che, con toni allarmanti, annunciavano l’introduzione di un costo per l’utilizzo dell’</a:t>
            </a:r>
            <a:r>
              <a:rPr lang="it-IT" sz="1600" dirty="0" err="1">
                <a:solidFill>
                  <a:schemeClr val="tx1"/>
                </a:solidFill>
              </a:rPr>
              <a:t>app</a:t>
            </a:r>
            <a:r>
              <a:rPr lang="it-IT" sz="1600" dirty="0">
                <a:solidFill>
                  <a:schemeClr val="tx1"/>
                </a:solidFill>
              </a:rPr>
              <a:t> a partire dal 13 gennaio 2018; a conclusione del messaggio, l’anonimo autore suggeriva un metodo per evitare il pagamento: inviando lo stesso avviso ad altri 20 contatti sarebbe stato possibile risultare un “utilizzatore assiduo” del servizio e non dover sostenere la spesa.</a:t>
            </a:r>
            <a:endParaRPr lang="it-IT" sz="16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591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LO ZUCCHERO DI CANNA È MIGLIORE RISPETTO ALLO ZUCCHERO BIANCO</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Nessuno studio scientifico ha mai provato che lo zucchero di canna apporti maggiori benefici rispetto allo zucchero bianco. Entrambi i tipi di zucchero contengono, infatti, esattamente la stessa molecola, il saccarosio, per cui sono equivalenti.</a:t>
            </a:r>
            <a:endParaRPr lang="it-IT" sz="20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429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smtClean="0">
                <a:solidFill>
                  <a:schemeClr val="tx1"/>
                </a:solidFill>
              </a:rPr>
              <a:t>Hai bisogno di ferro? Mangia tanti spinaci</a:t>
            </a:r>
            <a:r>
              <a:rPr lang="it-IT" sz="2000" dirty="0">
                <a:solidFill>
                  <a:schemeClr val="tx1"/>
                </a:solidFill>
              </a:rPr>
              <a:t>!</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Gli spinaci non sono una buona fonte di ferro per l'organismo. Infatti, gran parte del ferro in essi contenuto è inutilizzabile come nutriente perché presente insieme a sostanze che ne inibiscono l'assorbimento </a:t>
            </a:r>
            <a:r>
              <a:rPr lang="it-IT" sz="2000" dirty="0" smtClean="0">
                <a:solidFill>
                  <a:schemeClr val="tx1"/>
                </a:solidFill>
              </a:rPr>
              <a:t>nell'intestino.</a:t>
            </a:r>
            <a:r>
              <a:rPr lang="it-IT" sz="2000" dirty="0" smtClean="0"/>
              <a:t>.</a:t>
            </a:r>
            <a:endParaRPr lang="it-IT" sz="20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2783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ATTIVITÀ FISICA IN GRAVIDANZA? TROPPO PERICOLOSO!</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solidFill>
                  <a:schemeClr val="tx1"/>
                </a:solidFill>
              </a:rPr>
              <a:t>Durante la gravidanza una regolare attività fisica, come ad esempio fare lunghe passeggiate, ha numerosi effetti positivi.</a:t>
            </a:r>
            <a:endParaRPr lang="it-IT" sz="24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1"/>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9301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BERE SOLO BIRRA FA MENO MALE CHE BERE ALTRI ALCOLICI </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Come per le sigarette e per le droghe l'aggettivo "leggero" riferito al bere alcol è quanto meno ingannevole. Indipendentemente dal tipo di bevanda alcolica che si consuma, l'alcol in essa contenuto è dannoso per la salute.</a:t>
            </a:r>
            <a:endParaRPr lang="it-IT" sz="2000" dirty="0">
              <a:solidFill>
                <a:schemeClr val="tx1"/>
              </a:solidFill>
            </a:endParaRPr>
          </a:p>
        </p:txBody>
      </p:sp>
    </p:spTree>
    <p:extLst>
      <p:ext uri="{BB962C8B-B14F-4D97-AF65-F5344CB8AC3E}">
        <p14:creationId xmlns:p14="http://schemas.microsoft.com/office/powerpoint/2010/main" val="4129172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I VACCINI FANNO BENE SOLO A CHI LI PRODUCE</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I vaccini permettono di ottenere, oltre a enormi risultati per la salute collettiva, grossi risparmi in termini di ricoveri ospedalieri e di attività di diagnosi e cura. Ciò significa risparmi per il nostro Servizio sanitario nazionale-SSN e migliore stato di salute della popolazione.</a:t>
            </a:r>
            <a:endParaRPr lang="it-IT" sz="20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715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b="1" dirty="0" smtClean="0">
                <a:solidFill>
                  <a:schemeClr val="tx1"/>
                </a:solidFill>
              </a:rPr>
              <a:t>L'IMMIGRAZIONE HA RIPORTATO MALATTIE ORMAI SCOMPARSE DA SECOLI COME LA TUBERCOLOSI</a:t>
            </a:r>
            <a:endParaRPr lang="it-IT" sz="1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solidFill>
                  <a:schemeClr val="tx1"/>
                </a:solidFill>
              </a:rPr>
              <a:t>Sebbene ormai relativamente rara (meno di 10 casi su 100.000 abitanti), la tubercolosi non è mai scomparsa dal suolo nazionale né è stata reintrodotta recentemente dai fenomeni migratori.</a:t>
            </a:r>
            <a:endParaRPr lang="it-IT" sz="24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1004"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1"/>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816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IL WI-FI IN CASA È PERICOLOSO PER LA SALUTE</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L'Organizzazione Mondiale della Sanità (OMS) afferma che, ad oggi, non ci sono evidenze scientifiche di possibili danni alla salute in seguito all'esposizione a campi elettromagnetici a radiofrequenza generati da sistemi di comunicazione Wi-Fi.</a:t>
            </a:r>
            <a:endParaRPr lang="it-IT" sz="20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220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I TUOI SOLDI DONATI ALLA RICERCA NON ARRIVANO A DESTINAZIONE </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I ricercatori, i laboratori, i macchinari speciali spesso molto costosi, le cellule utilizzate negli studi in vitro o gli animali negli studi che necessitano di "entità" vive, sono tutti attori indispensabili di un'attività di ricerca. Un'associazione no profit spiega che di ogni euro donato 74,2 centesimi vanno effettivamente alla ricerca, 6,7 centesimi sono per le spese di gestione delle strutture e del personale e ben 19,1 centesimo sono investiti nelle attività di raccolta fondi.</a:t>
            </a:r>
            <a:endParaRPr lang="it-IT" sz="16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822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NUOVA MODA: GLI ALBERI DI NATALE ROVESCIATI</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Con </a:t>
            </a:r>
            <a:r>
              <a:rPr lang="it-IT" sz="1600" dirty="0" smtClean="0">
                <a:solidFill>
                  <a:schemeClr val="tx1"/>
                </a:solidFill>
              </a:rPr>
              <a:t>l’arrivo del Natale, arriva </a:t>
            </a:r>
            <a:r>
              <a:rPr lang="it-IT" sz="1600" dirty="0">
                <a:solidFill>
                  <a:schemeClr val="tx1"/>
                </a:solidFill>
              </a:rPr>
              <a:t>anche il momento di decorare le proprie case, ogni anno in modo sempre più fantasioso ed originale. Ma se davvero volete essere alla moda dovreste seriamente prendere in considerazione l'idea di utilizzare un albero di natale rovesciato. Almeno secondo i cataloghi di molti negozi americani. Non poche sono state le persone che si sono dichiarate perplesse, se non altro per il prezzo di questi prodotti che si aggira sui 1.000 dollari</a:t>
            </a:r>
            <a:endParaRPr lang="it-IT" sz="1600" dirty="0">
              <a:solidFill>
                <a:schemeClr val="tx1"/>
              </a:solidFill>
            </a:endParaRPr>
          </a:p>
        </p:txBody>
      </p:sp>
    </p:spTree>
    <p:extLst>
      <p:ext uri="{BB962C8B-B14F-4D97-AF65-F5344CB8AC3E}">
        <p14:creationId xmlns:p14="http://schemas.microsoft.com/office/powerpoint/2010/main" val="142761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PARLARE AI NEONATI E TEMPO PERSO: NON CAPISCONO!</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dirty="0">
                <a:solidFill>
                  <a:schemeClr val="tx1"/>
                </a:solidFill>
              </a:rPr>
              <a:t>Parlare con il proprio bambino fin dai primi giorni di vita è utile all'acquisizione del linguaggio e allo sviluppo cerebrale.</a:t>
            </a:r>
            <a:endParaRPr lang="it-IT" sz="2400" dirty="0">
              <a:solidFill>
                <a:schemeClr val="tx1"/>
              </a:solidFill>
            </a:endParaRPr>
          </a:p>
        </p:txBody>
      </p:sp>
    </p:spTree>
    <p:extLst>
      <p:ext uri="{BB962C8B-B14F-4D97-AF65-F5344CB8AC3E}">
        <p14:creationId xmlns:p14="http://schemas.microsoft.com/office/powerpoint/2010/main" val="37878597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DURANTE LA GRAVIDANZA DEVI MANGIARE PER DUE! </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solidFill>
                  <a:schemeClr val="tx1"/>
                </a:solidFill>
              </a:rPr>
              <a:t>L'alimentazione ha una diretta influenza sulla salute della gestante, sull'andamento della gravidanza e sullo stato di nutrizione del neonato. Pertanto, durante la gravidanza la mamma deve condurre una dieta sana ed equilibrata e non deve eccedere nelle quantità.</a:t>
            </a:r>
            <a:endParaRPr lang="it-IT" sz="20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1004"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1"/>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3518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GLI IMMIGRATI RICEVONO 35 EURO AL GIORNO DALLO STATO ITALIANO</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In Italia, nel 2014, sono stati spesi complessivamente per l’accoglienza 630 milioni di euro, e nel 2015 circa 1 miliardo e 162 milioni. Il costo medio per l’accoglienza di un richiedente asilo o rifugiato è di 35 euro al giorno (45 per i minori) che non finiscono in tasca ai migranti ma vengono erogati agli enti gestori dei centri e servono a coprire le spese di gestione e manutenzione, ma anche a pagare lo stipendio degli operatori che ci lavorano. Della somma complessiva solo 2,5 euro in media, il cosiddetto “pocket </a:t>
            </a:r>
            <a:r>
              <a:rPr lang="it-IT" sz="1400" dirty="0" err="1">
                <a:solidFill>
                  <a:schemeClr val="tx1"/>
                </a:solidFill>
              </a:rPr>
              <a:t>money</a:t>
            </a:r>
            <a:r>
              <a:rPr lang="it-IT" sz="1400" dirty="0">
                <a:solidFill>
                  <a:schemeClr val="tx1"/>
                </a:solidFill>
              </a:rPr>
              <a:t>”, è la cifra che viene data ai migranti per le piccole spese </a:t>
            </a:r>
            <a:r>
              <a:rPr lang="it-IT" sz="1400" dirty="0" smtClean="0">
                <a:solidFill>
                  <a:schemeClr val="tx1"/>
                </a:solidFill>
              </a:rPr>
              <a:t>quotidiane (es. ricariche telefoniche).</a:t>
            </a:r>
            <a:endParaRPr lang="it-IT" sz="1400" dirty="0">
              <a:solidFill>
                <a:schemeClr val="tx1"/>
              </a:solidFill>
            </a:endParaRPr>
          </a:p>
        </p:txBody>
      </p:sp>
      <p:pic>
        <p:nvPicPr>
          <p:cNvPr id="1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1004"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16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rPr>
              <a:t>SUONA LA CORNAMUSA AL VOLANTE: ARRESTATO</a:t>
            </a:r>
            <a:endParaRPr lang="it-IT" sz="24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L'attenzione mentre si guida è fondamentale per evitare brutte sorprese. Non tutti però riescono a stare sempre concentrati alla guida, usando spesso il telefono mentre non dovrebbero. Un uomo neozelandese, però, è riuscito a fare di meglio... anzi di peggio! Questo signore, infatti, è stato fermato dalla polizia perché suonava la cornamusa mentre guidava l'auto. «L’autista non aveva le mani sul volante in quel momento, e stava chiaramente suonando lo strumento mentre guidava la macchina», ha detto il sergente </a:t>
            </a:r>
            <a:r>
              <a:rPr lang="it-IT" sz="1400" dirty="0" err="1">
                <a:solidFill>
                  <a:schemeClr val="tx1"/>
                </a:solidFill>
              </a:rPr>
              <a:t>Bryce</a:t>
            </a:r>
            <a:r>
              <a:rPr lang="it-IT" sz="1400" dirty="0">
                <a:solidFill>
                  <a:schemeClr val="tx1"/>
                </a:solidFill>
              </a:rPr>
              <a:t> Johnson.</a:t>
            </a:r>
            <a:endParaRPr lang="it-IT" sz="1400" dirty="0">
              <a:solidFill>
                <a:schemeClr val="tx1"/>
              </a:solidFill>
            </a:endParaRPr>
          </a:p>
        </p:txBody>
      </p:sp>
    </p:spTree>
    <p:extLst>
      <p:ext uri="{BB962C8B-B14F-4D97-AF65-F5344CB8AC3E}">
        <p14:creationId xmlns:p14="http://schemas.microsoft.com/office/powerpoint/2010/main" val="1581390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TRASCORRE 3 ANNI SU UNA PALMA DI 20 METRI</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In tre anni ha toccato terra una sola volta. È questa la particolare storia di Gilbert Sanchez, un uomo di 47 anni delle Filippine che nel 2014 era salito in cima ad una palma di cocco di 20 metri.</a:t>
            </a:r>
            <a:br>
              <a:rPr lang="it-IT" sz="1400" dirty="0">
                <a:solidFill>
                  <a:schemeClr val="tx1"/>
                </a:solidFill>
              </a:rPr>
            </a:br>
            <a:r>
              <a:rPr lang="it-IT" sz="1400" dirty="0">
                <a:solidFill>
                  <a:schemeClr val="tx1"/>
                </a:solidFill>
              </a:rPr>
              <a:t>Gilbert era salito in seguito ad una lite, in cui era stato colpito in testa con una pistola. Era così spaventato di venire ucciso che l’albero più alto gli era sembrata la soluzione più efficace per sopravvivere. Per tre anni ha mangiato e bevuto solo ciò che la madre gli portava quotidianamente, usando una corda improvvisata per poterlo afferrare.</a:t>
            </a:r>
            <a:endParaRPr lang="it-IT" sz="1400" dirty="0">
              <a:solidFill>
                <a:schemeClr val="tx1"/>
              </a:solidFill>
            </a:endParaRPr>
          </a:p>
        </p:txBody>
      </p:sp>
    </p:spTree>
    <p:extLst>
      <p:ext uri="{BB962C8B-B14F-4D97-AF65-F5344CB8AC3E}">
        <p14:creationId xmlns:p14="http://schemas.microsoft.com/office/powerpoint/2010/main" val="2101286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SUONA IL VIOLINO PER CALMARE UN ORSO</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Accade negli Stati Uniti, nello stato del Nevada, dove un uomo ha trovato una famiglia di orsi bruni che tentava di entrare nella sua casa. L’uomo era appena rientrato e, non appena ha visto la scena, ha deciso di chiedere una mano al nipote musicista, usando l’unica arma in quel momento a loro disposizione: un violino.</a:t>
            </a:r>
            <a:endParaRPr lang="it-IT" dirty="0">
              <a:solidFill>
                <a:schemeClr val="tx1"/>
              </a:solidFill>
            </a:endParaRPr>
          </a:p>
        </p:txBody>
      </p:sp>
    </p:spTree>
    <p:extLst>
      <p:ext uri="{BB962C8B-B14F-4D97-AF65-F5344CB8AC3E}">
        <p14:creationId xmlns:p14="http://schemas.microsoft.com/office/powerpoint/2010/main" val="277263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MONASTERO ADOTTA UN CANE E LO FA DIVENTARE UN VERO FRATE</a:t>
            </a:r>
            <a:endParaRPr lang="it-IT" sz="20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19509"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tx1"/>
                </a:solidFill>
              </a:rPr>
              <a:t>Un fatto molto curioso e buffo è avvenuto in un monastero francescano in Bolivia, a Cochabamba. I frati, infatti, hanno deciso di adottare un cagnolino trasformandolo in uno di loro. Il cane è apparso nel monastero alcuni mesi fa, non si sa bene da dove sia arrivato ma i frati hanno deciso di aiutarlo e salvargli la vita. Battezzato Carmelo, il cagnolino è diventato ben presto famoso su internet con il nome di </a:t>
            </a:r>
            <a:r>
              <a:rPr lang="it-IT" sz="1400" dirty="0" err="1">
                <a:solidFill>
                  <a:schemeClr val="tx1"/>
                </a:solidFill>
              </a:rPr>
              <a:t>Fray</a:t>
            </a:r>
            <a:r>
              <a:rPr lang="it-IT" sz="1400" dirty="0">
                <a:solidFill>
                  <a:schemeClr val="tx1"/>
                </a:solidFill>
              </a:rPr>
              <a:t> </a:t>
            </a:r>
            <a:r>
              <a:rPr lang="it-IT" sz="1400" dirty="0" err="1">
                <a:solidFill>
                  <a:schemeClr val="tx1"/>
                </a:solidFill>
              </a:rPr>
              <a:t>Bigotón</a:t>
            </a:r>
            <a:r>
              <a:rPr lang="it-IT" sz="1400" dirty="0">
                <a:solidFill>
                  <a:schemeClr val="tx1"/>
                </a:solidFill>
              </a:rPr>
              <a:t> (Frate Baffo in spagnolo), dopo la pubblicazione su </a:t>
            </a:r>
            <a:r>
              <a:rPr lang="it-IT" sz="1400" dirty="0" err="1">
                <a:solidFill>
                  <a:schemeClr val="tx1"/>
                </a:solidFill>
              </a:rPr>
              <a:t>Facebook</a:t>
            </a:r>
            <a:r>
              <a:rPr lang="it-IT" sz="1400" dirty="0">
                <a:solidFill>
                  <a:schemeClr val="tx1"/>
                </a:solidFill>
              </a:rPr>
              <a:t> da parte di un monaco di alcune sue foto vestito da frate.</a:t>
            </a:r>
            <a:endParaRPr lang="it-IT" sz="1400" dirty="0">
              <a:solidFill>
                <a:schemeClr val="tx1"/>
              </a:solidFill>
            </a:endParaRPr>
          </a:p>
        </p:txBody>
      </p:sp>
      <p:pic>
        <p:nvPicPr>
          <p:cNvPr id="1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0449"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654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LA DONNA CHE HA ADOTTATO 1500 BAMBINI</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371" y="5375218"/>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42667"/>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err="1" smtClean="0">
                <a:solidFill>
                  <a:schemeClr val="tx1"/>
                </a:solidFill>
              </a:rPr>
              <a:t>ll</a:t>
            </a:r>
            <a:r>
              <a:rPr lang="it-IT" sz="1600" dirty="0" smtClean="0">
                <a:solidFill>
                  <a:schemeClr val="tx1"/>
                </a:solidFill>
              </a:rPr>
              <a:t> </a:t>
            </a:r>
            <a:r>
              <a:rPr lang="it-IT" sz="1600" dirty="0">
                <a:solidFill>
                  <a:schemeClr val="tx1"/>
                </a:solidFill>
              </a:rPr>
              <a:t>suo nome è </a:t>
            </a:r>
            <a:r>
              <a:rPr lang="it-IT" sz="1600" dirty="0" err="1">
                <a:solidFill>
                  <a:schemeClr val="tx1"/>
                </a:solidFill>
              </a:rPr>
              <a:t>Sindhutai</a:t>
            </a:r>
            <a:r>
              <a:rPr lang="it-IT" sz="1600" dirty="0">
                <a:solidFill>
                  <a:schemeClr val="tx1"/>
                </a:solidFill>
              </a:rPr>
              <a:t> </a:t>
            </a:r>
            <a:r>
              <a:rPr lang="it-IT" sz="1600" dirty="0" err="1">
                <a:solidFill>
                  <a:schemeClr val="tx1"/>
                </a:solidFill>
              </a:rPr>
              <a:t>Sapkal</a:t>
            </a:r>
            <a:r>
              <a:rPr lang="it-IT" sz="1600" dirty="0">
                <a:solidFill>
                  <a:schemeClr val="tx1"/>
                </a:solidFill>
              </a:rPr>
              <a:t> ed è conosciuta in India come la Madre degli Orfani. Il motivo di questo nome? La donna, oggi sessantottenne, ha cresciuto nel corso della propria vita quasi 1.500 bambini senza genitori. </a:t>
            </a:r>
            <a:r>
              <a:rPr lang="it-IT" sz="1600" dirty="0" err="1">
                <a:solidFill>
                  <a:schemeClr val="tx1"/>
                </a:solidFill>
              </a:rPr>
              <a:t>Sindhutai</a:t>
            </a:r>
            <a:r>
              <a:rPr lang="it-IT" sz="1600" dirty="0">
                <a:solidFill>
                  <a:schemeClr val="tx1"/>
                </a:solidFill>
              </a:rPr>
              <a:t> gestisce quattro orfanotrofi ed ha ricevuto per il suo impegno oltre 750 premi. Ad aiutarla la figlia biologica </a:t>
            </a:r>
            <a:r>
              <a:rPr lang="it-IT" sz="1600" dirty="0" err="1">
                <a:solidFill>
                  <a:schemeClr val="tx1"/>
                </a:solidFill>
              </a:rPr>
              <a:t>Mamta</a:t>
            </a:r>
            <a:r>
              <a:rPr lang="it-IT" sz="1600" dirty="0">
                <a:solidFill>
                  <a:schemeClr val="tx1"/>
                </a:solidFill>
              </a:rPr>
              <a:t> ed i più grandi tra i figli da lei adottati.</a:t>
            </a:r>
            <a:endParaRPr lang="it-IT" sz="1600" dirty="0">
              <a:solidFill>
                <a:schemeClr val="tx1"/>
              </a:solidFill>
            </a:endParaRPr>
          </a:p>
        </p:txBody>
      </p:sp>
      <p:pic>
        <p:nvPicPr>
          <p:cNvPr id="1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0449"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313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0"/>
            <a:ext cx="9906000" cy="6858000"/>
          </a:xfrm>
          <a:prstGeom prst="rect">
            <a:avLst/>
          </a:prstGeom>
        </p:spPr>
      </p:pic>
      <p:cxnSp>
        <p:nvCxnSpPr>
          <p:cNvPr id="17" name="Connettore 2 16"/>
          <p:cNvCxnSpPr/>
          <p:nvPr/>
        </p:nvCxnSpPr>
        <p:spPr>
          <a:xfrm>
            <a:off x="388189" y="4873925"/>
            <a:ext cx="9187132"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388189" y="1794294"/>
            <a:ext cx="9049109" cy="0"/>
          </a:xfrm>
          <a:prstGeom prst="straightConnector1">
            <a:avLst/>
          </a:prstGeom>
          <a:ln w="1270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88189" y="134229"/>
            <a:ext cx="9187132" cy="1569660"/>
          </a:xfrm>
          <a:prstGeom prst="rect">
            <a:avLst/>
          </a:prstGeom>
          <a:noFill/>
        </p:spPr>
        <p:txBody>
          <a:bodyPr wrap="square" rtlCol="0">
            <a:spAutoFit/>
          </a:bodyPr>
          <a:lstStyle/>
          <a:p>
            <a:pPr algn="ctr"/>
            <a:r>
              <a:rPr lang="it-IT" sz="9600" b="1" dirty="0" smtClean="0">
                <a:effectLst>
                  <a:outerShdw blurRad="38100" dist="38100" dir="2700000" algn="tl">
                    <a:srgbClr val="000000">
                      <a:alpha val="43137"/>
                    </a:srgbClr>
                  </a:outerShdw>
                </a:effectLst>
                <a:latin typeface="Antique Olive Compact" pitchFamily="34" charset="0"/>
              </a:rPr>
              <a:t>#NEWS</a:t>
            </a:r>
            <a:endParaRPr lang="it-IT" sz="9600" b="1" dirty="0">
              <a:effectLst>
                <a:outerShdw blurRad="38100" dist="38100" dir="2700000" algn="tl">
                  <a:srgbClr val="000000">
                    <a:alpha val="43137"/>
                  </a:srgbClr>
                </a:outerShdw>
              </a:effectLst>
              <a:latin typeface="Antique Olive Compact" pitchFamily="34" charset="0"/>
            </a:endParaRPr>
          </a:p>
        </p:txBody>
      </p:sp>
      <p:sp>
        <p:nvSpPr>
          <p:cNvPr id="22" name="Rettangolo arrotondato 21"/>
          <p:cNvSpPr/>
          <p:nvPr/>
        </p:nvSpPr>
        <p:spPr>
          <a:xfrm>
            <a:off x="77638" y="60386"/>
            <a:ext cx="9739222" cy="6711350"/>
          </a:xfrm>
          <a:prstGeom prst="roundRect">
            <a:avLst/>
          </a:prstGeom>
          <a:noFill/>
          <a:ln w="3492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arrotondato 2"/>
          <p:cNvSpPr/>
          <p:nvPr/>
        </p:nvSpPr>
        <p:spPr>
          <a:xfrm>
            <a:off x="828135" y="2128567"/>
            <a:ext cx="8497019" cy="700897"/>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smtClean="0">
                <a:solidFill>
                  <a:schemeClr val="tx1"/>
                </a:solidFill>
              </a:rPr>
              <a:t>SIGNORA CHE DA 20 ANNI SI VESTE SOLO DI VERDE</a:t>
            </a:r>
            <a:endParaRPr lang="it-IT" sz="2800" b="1" dirty="0">
              <a:solidFill>
                <a:schemeClr val="tx1"/>
              </a:solidFill>
            </a:endParaRPr>
          </a:p>
        </p:txBody>
      </p:sp>
      <p:sp>
        <p:nvSpPr>
          <p:cNvPr id="27" name="Rettangolo arrotondato 26"/>
          <p:cNvSpPr/>
          <p:nvPr/>
        </p:nvSpPr>
        <p:spPr>
          <a:xfrm>
            <a:off x="819509" y="5208198"/>
            <a:ext cx="1886311"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p:cNvSpPr txBox="1"/>
          <p:nvPr/>
        </p:nvSpPr>
        <p:spPr>
          <a:xfrm>
            <a:off x="638196" y="5513907"/>
            <a:ext cx="2277532" cy="584775"/>
          </a:xfrm>
          <a:prstGeom prst="rect">
            <a:avLst/>
          </a:prstGeom>
          <a:noFill/>
        </p:spPr>
        <p:txBody>
          <a:bodyPr wrap="square" rtlCol="0">
            <a:spAutoFit/>
          </a:bodyPr>
          <a:lstStyle/>
          <a:p>
            <a:pPr algn="ctr"/>
            <a:r>
              <a:rPr lang="it-IT" sz="1600" b="1" dirty="0" smtClean="0">
                <a:latin typeface="Antique Olive Compact" pitchFamily="34" charset="0"/>
              </a:rPr>
              <a:t>ATTENDIBILITÀ DELLA FONTE</a:t>
            </a:r>
            <a:endParaRPr lang="it-IT" sz="1600" b="1" dirty="0">
              <a:latin typeface="Antique Olive Compact" pitchFamily="34" charset="0"/>
            </a:endParaRPr>
          </a:p>
        </p:txBody>
      </p:sp>
      <p:sp>
        <p:nvSpPr>
          <p:cNvPr id="29" name="Rettangolo arrotondato 28"/>
          <p:cNvSpPr/>
          <p:nvPr/>
        </p:nvSpPr>
        <p:spPr>
          <a:xfrm>
            <a:off x="2915728" y="5225446"/>
            <a:ext cx="6400800" cy="119619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3366"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3701" y="5375932"/>
            <a:ext cx="1192697" cy="95602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Risultati immagini per macchina da scrive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036" y="5358683"/>
            <a:ext cx="1192697" cy="956021"/>
          </a:xfrm>
          <a:prstGeom prst="rect">
            <a:avLst/>
          </a:prstGeom>
          <a:noFill/>
          <a:extLst>
            <a:ext uri="{909E8E84-426E-40DD-AFC4-6F175D3DCCD1}">
              <a14:hiddenFill xmlns:a14="http://schemas.microsoft.com/office/drawing/2010/main">
                <a:solidFill>
                  <a:srgbClr val="FFFFFF"/>
                </a:solidFill>
              </a14:hiddenFill>
            </a:ext>
          </a:extLst>
        </p:spPr>
      </p:pic>
      <p:sp>
        <p:nvSpPr>
          <p:cNvPr id="34" name="Rettangolo arrotondato 33"/>
          <p:cNvSpPr/>
          <p:nvPr/>
        </p:nvSpPr>
        <p:spPr>
          <a:xfrm>
            <a:off x="828135" y="3034041"/>
            <a:ext cx="8497019" cy="1479738"/>
          </a:xfrm>
          <a:prstGeom prst="roundRect">
            <a:avLst/>
          </a:prstGeom>
          <a:solidFill>
            <a:schemeClr val="bg1"/>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Tutti abbiamo un colore preferito ma nessuno, probabilmente, lo dà a vedere come </a:t>
            </a:r>
            <a:r>
              <a:rPr lang="it-IT" dirty="0" err="1">
                <a:solidFill>
                  <a:schemeClr val="tx1"/>
                </a:solidFill>
              </a:rPr>
              <a:t>Elizabeth</a:t>
            </a:r>
            <a:r>
              <a:rPr lang="it-IT" dirty="0">
                <a:solidFill>
                  <a:schemeClr val="tx1"/>
                </a:solidFill>
              </a:rPr>
              <a:t> </a:t>
            </a:r>
            <a:r>
              <a:rPr lang="it-IT" dirty="0" err="1">
                <a:solidFill>
                  <a:schemeClr val="tx1"/>
                </a:solidFill>
              </a:rPr>
              <a:t>Eaton</a:t>
            </a:r>
            <a:r>
              <a:rPr lang="it-IT" dirty="0">
                <a:solidFill>
                  <a:schemeClr val="tx1"/>
                </a:solidFill>
              </a:rPr>
              <a:t> </a:t>
            </a:r>
            <a:r>
              <a:rPr lang="it-IT" dirty="0" err="1">
                <a:solidFill>
                  <a:schemeClr val="tx1"/>
                </a:solidFill>
              </a:rPr>
              <a:t>Rosenthal</a:t>
            </a:r>
            <a:r>
              <a:rPr lang="it-IT" dirty="0">
                <a:solidFill>
                  <a:schemeClr val="tx1"/>
                </a:solidFill>
              </a:rPr>
              <a:t> 75 anni che, da 20 anni, ha deciso di vestirsi solamente di verde, dalla testa ai </a:t>
            </a:r>
            <a:r>
              <a:rPr lang="it-IT" dirty="0" smtClean="0">
                <a:solidFill>
                  <a:schemeClr val="tx1"/>
                </a:solidFill>
              </a:rPr>
              <a:t>piedi. È </a:t>
            </a:r>
            <a:r>
              <a:rPr lang="it-IT" dirty="0">
                <a:solidFill>
                  <a:schemeClr val="tx1"/>
                </a:solidFill>
              </a:rPr>
              <a:t>grazie al colore verde che </a:t>
            </a:r>
            <a:r>
              <a:rPr lang="it-IT" dirty="0" err="1">
                <a:solidFill>
                  <a:schemeClr val="tx1"/>
                </a:solidFill>
              </a:rPr>
              <a:t>Elizabeth</a:t>
            </a:r>
            <a:r>
              <a:rPr lang="it-IT" dirty="0">
                <a:solidFill>
                  <a:schemeClr val="tx1"/>
                </a:solidFill>
              </a:rPr>
              <a:t> riesce ad affrontare al meglio i problemi quotidiani e ad essere più allegra e positiva.</a:t>
            </a:r>
            <a:endParaRPr lang="it-IT" dirty="0">
              <a:solidFill>
                <a:schemeClr val="tx1"/>
              </a:solidFill>
            </a:endParaRPr>
          </a:p>
        </p:txBody>
      </p:sp>
    </p:spTree>
    <p:extLst>
      <p:ext uri="{BB962C8B-B14F-4D97-AF65-F5344CB8AC3E}">
        <p14:creationId xmlns:p14="http://schemas.microsoft.com/office/powerpoint/2010/main" val="1156539453"/>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TotalTime>
  <Words>2427</Words>
  <Application>Microsoft Office PowerPoint</Application>
  <PresentationFormat>A4 (21x29,7 cm)</PresentationFormat>
  <Paragraphs>124</Paragraphs>
  <Slides>32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32</vt:i4>
      </vt:variant>
    </vt:vector>
  </HeadingPairs>
  <TitlesOfParts>
    <vt:vector size="37" baseType="lpstr">
      <vt:lpstr>Antique Olive Compact</vt: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Windows User</dc:creator>
  <cp:lastModifiedBy>Windows User</cp:lastModifiedBy>
  <cp:revision>13</cp:revision>
  <dcterms:created xsi:type="dcterms:W3CDTF">2018-05-17T09:44:44Z</dcterms:created>
  <dcterms:modified xsi:type="dcterms:W3CDTF">2018-05-26T14:57:37Z</dcterms:modified>
</cp:coreProperties>
</file>